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3" r:id="rId12"/>
    <p:sldId id="265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31/05/2017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8229600" cy="1828800"/>
          </a:xfrm>
        </p:spPr>
        <p:txBody>
          <a:bodyPr/>
          <a:lstStyle/>
          <a:p>
            <a:r>
              <a:rPr lang="bg-BG" dirty="0" smtClean="0"/>
              <a:t>гЛАГОЛ</a:t>
            </a:r>
            <a:r>
              <a:rPr lang="ru-RU" dirty="0" smtClean="0"/>
              <a:t>ь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1538" y="3214686"/>
            <a:ext cx="7429552" cy="3000396"/>
          </a:xfrm>
        </p:spPr>
        <p:txBody>
          <a:bodyPr>
            <a:normAutofit/>
          </a:bodyPr>
          <a:lstStyle/>
          <a:p>
            <a:r>
              <a:rPr lang="bg-BG" dirty="0" smtClean="0"/>
              <a:t>ЖЕЛАТЬ-ПОЖЕЛАТЬ-ЖЕЛАТЬСЯ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pPr algn="r"/>
            <a:r>
              <a:rPr lang="bg-BG" sz="2000" dirty="0" smtClean="0">
                <a:latin typeface="Dotum" pitchFamily="34" charset="-127"/>
                <a:ea typeface="Dotum" pitchFamily="34" charset="-127"/>
              </a:rPr>
              <a:t>МАРТИНА ДОБРЕВА КРИВИРАДЕВА</a:t>
            </a:r>
            <a:endParaRPr lang="es-ES" sz="2000" dirty="0">
              <a:latin typeface="Dotum" pitchFamily="34" charset="-127"/>
              <a:ea typeface="Dotu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Constantia" panose="02030602050306030303" pitchFamily="18" charset="0"/>
              </a:rPr>
              <a:t>Примеры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Получается, что у Анны есть всё: муж, двое детей, работа, деньги. Чего ещё </a:t>
            </a:r>
            <a:r>
              <a:rPr lang="ru-RU" dirty="0" smtClean="0">
                <a:solidFill>
                  <a:srgbClr val="FFC000"/>
                </a:solidFill>
              </a:rPr>
              <a:t>желать</a:t>
            </a:r>
            <a:r>
              <a:rPr lang="ru-RU" dirty="0" smtClean="0"/>
              <a:t>? </a:t>
            </a:r>
            <a:r>
              <a:rPr lang="ru-RU" sz="2000" dirty="0" smtClean="0"/>
              <a:t>[Токарева Виктория. Своя правда // «Новый Мир», 2002]</a:t>
            </a:r>
          </a:p>
          <a:p>
            <a:endParaRPr lang="ru-RU" sz="2000" dirty="0" smtClean="0"/>
          </a:p>
          <a:p>
            <a:r>
              <a:rPr lang="ru-RU" dirty="0" smtClean="0"/>
              <a:t>Сервис, конечно, оставлял </a:t>
            </a:r>
            <a:r>
              <a:rPr lang="ru-RU" dirty="0" smtClean="0">
                <a:solidFill>
                  <a:srgbClr val="FFC000"/>
                </a:solidFill>
              </a:rPr>
              <a:t>желать</a:t>
            </a:r>
            <a:r>
              <a:rPr lang="ru-RU" dirty="0" smtClean="0"/>
              <a:t> лучшего, но самое главное ― мы были вместе и на море. </a:t>
            </a:r>
            <a:r>
              <a:rPr lang="ru-RU" sz="2000" dirty="0" smtClean="0"/>
              <a:t>[Эльвира Савкина. Если впрягаюсь, то основательно (2002) // «Дело» (Самара), 2002.05.03] 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Задания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bg-BG" dirty="0" smtClean="0"/>
              <a:t>Составьте </a:t>
            </a:r>
            <a:r>
              <a:rPr lang="bg-BG" dirty="0" smtClean="0"/>
              <a:t>предложения   с глаголами “желать”, “пожелать” и с существительным “желание”.</a:t>
            </a:r>
            <a:endParaRPr lang="bg-BG" dirty="0" smtClean="0"/>
          </a:p>
          <a:p>
            <a:pPr marL="651510" indent="-514350">
              <a:buFont typeface="+mj-lt"/>
              <a:buAutoNum type="arabicPeriod"/>
            </a:pPr>
            <a:r>
              <a:rPr lang="bg-BG" dirty="0" smtClean="0"/>
              <a:t> Составьте предложения </a:t>
            </a:r>
            <a:r>
              <a:rPr lang="bg-BG" dirty="0" smtClean="0"/>
              <a:t> с глаголом “желать” в  </a:t>
            </a:r>
            <a:r>
              <a:rPr lang="bg-BG" dirty="0" smtClean="0"/>
              <a:t>будущем и прошедшем времени.</a:t>
            </a:r>
          </a:p>
          <a:p>
            <a:pPr marL="651510" indent="-514350">
              <a:buFont typeface="+mj-lt"/>
              <a:buAutoNum type="arabicPeriod"/>
            </a:pPr>
            <a:r>
              <a:rPr lang="bg-BG" dirty="0" smtClean="0"/>
              <a:t>Составьте  </a:t>
            </a:r>
            <a:r>
              <a:rPr lang="bg-BG" dirty="0" smtClean="0"/>
              <a:t>диалог с </a:t>
            </a:r>
            <a:r>
              <a:rPr lang="ru-RU" dirty="0" smtClean="0"/>
              <a:t>э</a:t>
            </a:r>
            <a:r>
              <a:rPr lang="bg-BG" dirty="0" smtClean="0"/>
              <a:t>тим глаголом.</a:t>
            </a:r>
          </a:p>
          <a:p>
            <a:pPr marL="651510" indent="-514350">
              <a:buFont typeface="+mj-lt"/>
              <a:buAutoNum type="arabicPeriod"/>
            </a:pPr>
            <a:r>
              <a:rPr lang="bg-BG" dirty="0" smtClean="0"/>
              <a:t>Задумайте любое желание для себя.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4414" y="285728"/>
            <a:ext cx="8229600" cy="6011882"/>
          </a:xfrm>
          <a:scene3d>
            <a:camera prst="perspectiveHeroicExtremeRightFacing"/>
            <a:lightRig rig="threePt" dir="t"/>
          </a:scene3d>
        </p:spPr>
        <p:txBody>
          <a:bodyPr>
            <a:normAutofit/>
          </a:bodyPr>
          <a:lstStyle/>
          <a:p>
            <a:r>
              <a:rPr lang="bg-BG" sz="4400" dirty="0" smtClean="0"/>
              <a:t>Спасибо вам за внимание!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ru-RU" sz="4400" dirty="0" smtClean="0">
                <a:latin typeface="Constantia" panose="02030602050306030303" pitchFamily="18" charset="0"/>
              </a:rPr>
              <a:t> Семантические свойства</a:t>
            </a:r>
            <a:br>
              <a:rPr lang="ru-RU" sz="4400" dirty="0" smtClean="0">
                <a:latin typeface="Constantia" panose="02030602050306030303" pitchFamily="18" charset="0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3000" dirty="0" smtClean="0">
                <a:latin typeface="Constantia" panose="02030602050306030303" pitchFamily="18" charset="0"/>
              </a:rPr>
              <a:t>Значение </a:t>
            </a:r>
            <a:r>
              <a:rPr lang="bg-BG" i="1" dirty="0" smtClean="0"/>
              <a:t>желать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endParaRPr lang="bg-BG" dirty="0" smtClean="0"/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endParaRPr lang="bg-BG" dirty="0" smtClean="0"/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2600" dirty="0" smtClean="0"/>
              <a:t>Высказывать</a:t>
            </a:r>
            <a:r>
              <a:rPr lang="ru-RU" sz="2600" dirty="0" smtClean="0">
                <a:solidFill>
                  <a:schemeClr val="bg1"/>
                </a:solidFill>
              </a:rPr>
              <a:t> </a:t>
            </a:r>
            <a:r>
              <a:rPr lang="ru-RU" sz="2600" dirty="0" smtClean="0"/>
              <a:t>пожелания (обычно благополучия, успехов и т.п.)</a:t>
            </a: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2600" dirty="0" smtClean="0"/>
              <a:t>Хотеть</a:t>
            </a: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ru-RU" sz="2600" dirty="0" smtClean="0"/>
              <a:t>Иметь внутреннее стремление к осуществлению чего-либо</a:t>
            </a:r>
            <a:endParaRPr lang="bg-BG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Resultado de imagen de &amp;zhcy;&amp;iecy;&amp;lcy;&amp;acy;&amp;tcy;&amp;soft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17647" cy="4138615"/>
          </a:xfrm>
          <a:prstGeom prst="rect">
            <a:avLst/>
          </a:prstGeom>
          <a:noFill/>
        </p:spPr>
      </p:pic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3" y="3071810"/>
            <a:ext cx="5000628" cy="3786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Constantia" panose="02030602050306030303" pitchFamily="18" charset="0"/>
              </a:rPr>
              <a:t>Морфологические и синтаксические свойства</a:t>
            </a:r>
            <a:br>
              <a:rPr lang="ru-RU" sz="4400" dirty="0" smtClean="0">
                <a:latin typeface="Constantia" panose="02030602050306030303" pitchFamily="18" charset="0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70916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vi-VN" b="1" dirty="0" smtClean="0"/>
              <a:t>же-ла́ть</a:t>
            </a:r>
            <a:endParaRPr lang="bg-BG" b="1" dirty="0" smtClean="0"/>
          </a:p>
          <a:p>
            <a:pPr>
              <a:buNone/>
            </a:pPr>
            <a:endParaRPr lang="bg-BG" dirty="0" smtClean="0"/>
          </a:p>
          <a:p>
            <a:pPr>
              <a:buFont typeface="Arial" pitchFamily="34" charset="0"/>
              <a:buChar char="•"/>
            </a:pPr>
            <a:r>
              <a:rPr lang="bg-BG" dirty="0" smtClean="0"/>
              <a:t>Глагол, инфинитив, несовершенный вид, переходный</a:t>
            </a:r>
          </a:p>
          <a:p>
            <a:pPr>
              <a:buFont typeface="Arial" pitchFamily="34" charset="0"/>
              <a:buChar char="•"/>
            </a:pPr>
            <a:endParaRPr lang="bg-BG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Корень: </a:t>
            </a:r>
            <a:r>
              <a:rPr lang="ru-RU" b="1" dirty="0" smtClean="0"/>
              <a:t>-жела-</a:t>
            </a:r>
            <a:r>
              <a:rPr lang="ru-RU" dirty="0" smtClean="0"/>
              <a:t>; глагольное окончание: </a:t>
            </a:r>
            <a:r>
              <a:rPr lang="ru-RU" b="1" dirty="0" smtClean="0"/>
              <a:t>-ть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Constantia" panose="02030602050306030303" pitchFamily="18" charset="0"/>
              </a:rPr>
              <a:t>Морфологические и синтаксические свойства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0916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vi-VN" b="1" dirty="0" smtClean="0"/>
              <a:t>по-же-ла́ть</a:t>
            </a:r>
            <a:r>
              <a:rPr lang="bg-BG" b="1" dirty="0" smtClean="0"/>
              <a:t> - </a:t>
            </a:r>
            <a:r>
              <a:rPr lang="bg-BG" dirty="0" smtClean="0"/>
              <a:t>Соответствующий глагол совершенного вида</a:t>
            </a:r>
          </a:p>
          <a:p>
            <a:pPr>
              <a:buFont typeface="Wingdings" pitchFamily="2" charset="2"/>
              <a:buChar char="§"/>
            </a:pPr>
            <a:endParaRPr lang="bg-BG" dirty="0" smtClean="0"/>
          </a:p>
          <a:p>
            <a:pPr>
              <a:buFont typeface="Wingdings" pitchFamily="2" charset="2"/>
              <a:buChar char="§"/>
            </a:pPr>
            <a:r>
              <a:rPr lang="bg-BG" dirty="0" smtClean="0"/>
              <a:t>Глагол, совершенный вид, переходный</a:t>
            </a:r>
          </a:p>
          <a:p>
            <a:pPr>
              <a:buFont typeface="Wingdings" pitchFamily="2" charset="2"/>
              <a:buChar char="§"/>
            </a:pPr>
            <a:endParaRPr lang="bg-BG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Приставка: </a:t>
            </a:r>
            <a:r>
              <a:rPr lang="ru-RU" b="1" dirty="0" smtClean="0"/>
              <a:t>по-</a:t>
            </a:r>
            <a:r>
              <a:rPr lang="ru-RU" dirty="0" smtClean="0"/>
              <a:t>; корень: </a:t>
            </a:r>
            <a:r>
              <a:rPr lang="ru-RU" b="1" dirty="0" smtClean="0"/>
              <a:t>-жела-</a:t>
            </a:r>
            <a:r>
              <a:rPr lang="ru-RU" dirty="0" smtClean="0"/>
              <a:t>; глагольное окончание: </a:t>
            </a:r>
            <a:r>
              <a:rPr lang="ru-RU" b="1" dirty="0" smtClean="0"/>
              <a:t>-ть</a:t>
            </a:r>
            <a:endParaRPr lang="bg-BG" dirty="0" smtClean="0"/>
          </a:p>
          <a:p>
            <a:pPr>
              <a:buFont typeface="Arial" pitchFamily="34" charset="0"/>
              <a:buChar char="•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Constantia" panose="02030602050306030303" pitchFamily="18" charset="0"/>
              </a:rPr>
              <a:t>Морфологические и синтаксические свойства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0916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bg-BG" b="1" dirty="0" smtClean="0"/>
              <a:t>Ж</a:t>
            </a:r>
            <a:r>
              <a:rPr lang="vi-VN" b="1" dirty="0" smtClean="0"/>
              <a:t>ела́ться</a:t>
            </a:r>
            <a:endParaRPr lang="bg-BG" b="1" dirty="0" smtClean="0"/>
          </a:p>
          <a:p>
            <a:pPr>
              <a:buNone/>
            </a:pPr>
            <a:endParaRPr lang="bg-BG" b="1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Глагол, несовершенный вид, непереходный, возвратный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Корень: </a:t>
            </a:r>
            <a:r>
              <a:rPr lang="ru-RU" b="1" dirty="0" smtClean="0"/>
              <a:t>-жела-</a:t>
            </a:r>
            <a:r>
              <a:rPr lang="ru-RU" dirty="0" smtClean="0"/>
              <a:t>; глагольное окончание: </a:t>
            </a:r>
            <a:r>
              <a:rPr lang="ru-RU" b="1" dirty="0" smtClean="0"/>
              <a:t>-ть</a:t>
            </a:r>
            <a:r>
              <a:rPr lang="ru-RU" dirty="0" smtClean="0"/>
              <a:t>; постфикс: </a:t>
            </a:r>
            <a:r>
              <a:rPr lang="ru-RU" b="1" dirty="0" smtClean="0"/>
              <a:t>-ся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70000" lnSpcReduction="20000"/>
          </a:bodyPr>
          <a:lstStyle/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</a:pPr>
            <a:r>
              <a:rPr lang="ru-RU" sz="3200" dirty="0" smtClean="0">
                <a:solidFill>
                  <a:srgbClr val="FFCC66"/>
                </a:solidFill>
                <a:latin typeface="Constantia" panose="02030602050306030303" pitchFamily="18" charset="0"/>
              </a:rPr>
              <a:t>Имя существительное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</a:pPr>
            <a:r>
              <a:rPr lang="ru-RU" sz="2800" dirty="0" smtClean="0">
                <a:latin typeface="Constantia" panose="02030602050306030303" pitchFamily="18" charset="0"/>
              </a:rPr>
              <a:t>желание</a:t>
            </a:r>
            <a:r>
              <a:rPr lang="es-ES" sz="2800" dirty="0" smtClean="0">
                <a:latin typeface="Constantia" panose="02030602050306030303" pitchFamily="18" charset="0"/>
              </a:rPr>
              <a:t>:</a:t>
            </a:r>
            <a:r>
              <a:rPr lang="bg-BG" sz="2800" dirty="0" smtClean="0">
                <a:latin typeface="Constantia" panose="02030602050306030303" pitchFamily="18" charset="0"/>
              </a:rPr>
              <a:t> </a:t>
            </a:r>
            <a:r>
              <a:rPr lang="es-ES" sz="2800" dirty="0" smtClean="0">
                <a:latin typeface="Constantia" panose="02030602050306030303" pitchFamily="18" charset="0"/>
              </a:rPr>
              <a:t>deseo, anhelo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</a:pPr>
            <a:endParaRPr lang="es-ES" sz="2800" dirty="0" smtClean="0">
              <a:latin typeface="Constantia" panose="02030602050306030303" pitchFamily="18" charset="0"/>
            </a:endParaRP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</a:pPr>
            <a:r>
              <a:rPr lang="bg-BG" sz="3200" dirty="0" smtClean="0">
                <a:solidFill>
                  <a:srgbClr val="FFC000"/>
                </a:solidFill>
                <a:latin typeface="Constantia" panose="02030602050306030303" pitchFamily="18" charset="0"/>
              </a:rPr>
              <a:t>Падеж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Arial" pitchFamily="34" charset="0"/>
              <a:buChar char="•"/>
            </a:pPr>
            <a:r>
              <a:rPr lang="bg-BG" sz="2800" dirty="0" smtClean="0">
                <a:latin typeface="Constantia" panose="02030602050306030303" pitchFamily="18" charset="0"/>
              </a:rPr>
              <a:t>Родительн</a:t>
            </a:r>
            <a:r>
              <a:rPr lang="ru-RU" sz="2800" dirty="0" smtClean="0">
                <a:latin typeface="Constantia" panose="02030602050306030303" pitchFamily="18" charset="0"/>
              </a:rPr>
              <a:t>ый</a:t>
            </a:r>
            <a:r>
              <a:rPr lang="es-ES" sz="2800" dirty="0" smtClean="0">
                <a:latin typeface="Constantia" panose="02030602050306030303" pitchFamily="18" charset="0"/>
              </a:rPr>
              <a:t> </a:t>
            </a:r>
            <a:r>
              <a:rPr lang="ru-RU" sz="2800" dirty="0" smtClean="0">
                <a:latin typeface="Constantia" panose="02030602050306030303" pitchFamily="18" charset="0"/>
              </a:rPr>
              <a:t>падеж  </a:t>
            </a:r>
            <a:r>
              <a:rPr lang="ru-RU" sz="2800" i="1" dirty="0" smtClean="0">
                <a:latin typeface="Constantia" panose="02030602050306030303" pitchFamily="18" charset="0"/>
              </a:rPr>
              <a:t>Кого</a:t>
            </a:r>
            <a:r>
              <a:rPr lang="es-ES" sz="2800" i="1" dirty="0" smtClean="0">
                <a:latin typeface="Constantia" panose="02030602050306030303" pitchFamily="18" charset="0"/>
              </a:rPr>
              <a:t>?</a:t>
            </a:r>
            <a:r>
              <a:rPr lang="ru-RU" sz="2800" i="1" dirty="0" smtClean="0">
                <a:latin typeface="Constantia" panose="02030602050306030303" pitchFamily="18" charset="0"/>
              </a:rPr>
              <a:t> Чего</a:t>
            </a:r>
            <a:r>
              <a:rPr lang="es-ES" sz="2800" i="1" dirty="0" smtClean="0">
                <a:latin typeface="Constantia" panose="02030602050306030303" pitchFamily="18" charset="0"/>
              </a:rPr>
              <a:t>?</a:t>
            </a:r>
            <a:endParaRPr lang="bg-BG" sz="2800" i="1" dirty="0" smtClean="0">
              <a:latin typeface="Constantia" panose="02030602050306030303" pitchFamily="18" charset="0"/>
            </a:endParaRP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endParaRPr lang="es-ES" sz="2800" i="1" dirty="0" smtClean="0">
              <a:latin typeface="Constantia" panose="02030602050306030303" pitchFamily="18" charset="0"/>
            </a:endParaRP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bg-BG" sz="2800" dirty="0" smtClean="0">
                <a:latin typeface="Constantia" panose="02030602050306030303" pitchFamily="18" charset="0"/>
              </a:rPr>
              <a:t>    Например</a:t>
            </a:r>
            <a:r>
              <a:rPr lang="es-ES" sz="2800" dirty="0" smtClean="0">
                <a:latin typeface="Constantia" panose="02030602050306030303" pitchFamily="18" charset="0"/>
              </a:rPr>
              <a:t>:</a:t>
            </a:r>
            <a:r>
              <a:rPr lang="bg-BG" sz="2800" dirty="0" smtClean="0">
                <a:latin typeface="Constantia" panose="02030602050306030303" pitchFamily="18" charset="0"/>
              </a:rPr>
              <a:t> </a:t>
            </a:r>
            <a:r>
              <a:rPr lang="bg-BG" sz="2800" dirty="0" smtClean="0"/>
              <a:t>Желаю именно эту книгу.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bg-BG" sz="2800" dirty="0" smtClean="0">
                <a:latin typeface="Constantia" panose="02030602050306030303" pitchFamily="18" charset="0"/>
              </a:rPr>
              <a:t>                         </a:t>
            </a:r>
            <a:r>
              <a:rPr lang="bg-BG" sz="2800" dirty="0" smtClean="0"/>
              <a:t>Желать себе счастья.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</a:pPr>
            <a:r>
              <a:rPr lang="bg-BG" sz="3200" dirty="0" smtClean="0">
                <a:solidFill>
                  <a:srgbClr val="FFC000"/>
                </a:solidFill>
              </a:rPr>
              <a:t>Синонимы</a:t>
            </a:r>
            <a:endParaRPr lang="bg-BG" sz="2800" dirty="0" smtClean="0">
              <a:solidFill>
                <a:srgbClr val="FFC000"/>
              </a:solidFill>
            </a:endParaRP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ru-RU" sz="2900" dirty="0" smtClean="0"/>
              <a:t>хотеть, жаждать, стремиться к чему-то, мечтать о чём-то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endParaRPr lang="ru-RU" sz="2900" dirty="0" smtClean="0"/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</a:pPr>
            <a:r>
              <a:rPr lang="ru-RU" sz="3100" dirty="0" smtClean="0">
                <a:solidFill>
                  <a:srgbClr val="FFC000"/>
                </a:solidFill>
                <a:latin typeface="Constantia" panose="02030602050306030303" pitchFamily="18" charset="0"/>
              </a:rPr>
              <a:t>Антоним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ru-RU" sz="2800" dirty="0" smtClean="0">
                <a:latin typeface="Constantia" panose="02030602050306030303" pitchFamily="18" charset="0"/>
              </a:rPr>
              <a:t>отвергать</a:t>
            </a:r>
            <a:endParaRPr lang="es-ES" sz="2800" dirty="0" smtClean="0">
              <a:latin typeface="Constantia" panose="02030602050306030303" pitchFamily="18" charset="0"/>
            </a:endParaRP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</a:pPr>
            <a:endParaRPr lang="bg-BG" sz="2800" dirty="0" smtClean="0">
              <a:latin typeface="Constantia" panose="02030602050306030303" pitchFamily="18" charset="0"/>
            </a:endParaRP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q"/>
            </a:pPr>
            <a:r>
              <a:rPr lang="bg-BG" sz="3200" dirty="0" smtClean="0">
                <a:solidFill>
                  <a:srgbClr val="FFC000"/>
                </a:solidFill>
                <a:latin typeface="Constantia" panose="02030602050306030303" pitchFamily="18" charset="0"/>
              </a:rPr>
              <a:t>Перевод</a:t>
            </a:r>
            <a:endParaRPr lang="es-ES" sz="3200" dirty="0" smtClean="0">
              <a:solidFill>
                <a:srgbClr val="FFC000"/>
              </a:solidFill>
              <a:latin typeface="Constantia" panose="02030602050306030303" pitchFamily="18" charset="0"/>
            </a:endParaRP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bg-BG" sz="2800" dirty="0" smtClean="0">
                <a:latin typeface="Constantia" panose="02030602050306030303" pitchFamily="18" charset="0"/>
              </a:rPr>
              <a:t>Английский</a:t>
            </a:r>
            <a:r>
              <a:rPr lang="es-ES" sz="2800" dirty="0" smtClean="0">
                <a:latin typeface="Constantia" panose="02030602050306030303" pitchFamily="18" charset="0"/>
              </a:rPr>
              <a:t>: </a:t>
            </a:r>
            <a:r>
              <a:rPr lang="es-ES" sz="2800" dirty="0" err="1" smtClean="0">
                <a:latin typeface="Constantia" panose="02030602050306030303" pitchFamily="18" charset="0"/>
              </a:rPr>
              <a:t>desire</a:t>
            </a:r>
            <a:endParaRPr lang="bg-BG" sz="2800" dirty="0" smtClean="0">
              <a:latin typeface="Constantia" panose="02030602050306030303" pitchFamily="18" charset="0"/>
            </a:endParaRP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bg-BG" sz="2800" dirty="0" smtClean="0">
                <a:latin typeface="Constantia" panose="02030602050306030303" pitchFamily="18" charset="0"/>
              </a:rPr>
              <a:t>Испанский</a:t>
            </a:r>
            <a:r>
              <a:rPr lang="es-ES" sz="2800" dirty="0" smtClean="0">
                <a:latin typeface="Constantia" panose="02030602050306030303" pitchFamily="18" charset="0"/>
              </a:rPr>
              <a:t>: desear</a:t>
            </a:r>
            <a:endParaRPr lang="bg-BG" sz="2800" dirty="0" smtClean="0">
              <a:latin typeface="Constantia" panose="02030602050306030303" pitchFamily="18" charset="0"/>
            </a:endParaRP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bg-BG" sz="2800" dirty="0" smtClean="0">
                <a:latin typeface="Constantia" panose="02030602050306030303" pitchFamily="18" charset="0"/>
              </a:rPr>
              <a:t>Болгарский</a:t>
            </a:r>
            <a:r>
              <a:rPr lang="es-ES" sz="2800" dirty="0" smtClean="0">
                <a:latin typeface="Constantia" panose="02030602050306030303" pitchFamily="18" charset="0"/>
              </a:rPr>
              <a:t>:</a:t>
            </a:r>
            <a:r>
              <a:rPr lang="bg-BG" sz="2800" dirty="0" smtClean="0">
                <a:latin typeface="Constantia" panose="02030602050306030303" pitchFamily="18" charset="0"/>
              </a:rPr>
              <a:t> желая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bg-BG" sz="2800" dirty="0" smtClean="0">
                <a:latin typeface="Constantia" panose="02030602050306030303" pitchFamily="18" charset="0"/>
              </a:rPr>
              <a:t>Французский</a:t>
            </a:r>
            <a:r>
              <a:rPr lang="es-ES" sz="2800" dirty="0" smtClean="0">
                <a:latin typeface="Constantia" panose="02030602050306030303" pitchFamily="18" charset="0"/>
              </a:rPr>
              <a:t>:</a:t>
            </a:r>
            <a:r>
              <a:rPr lang="bg-BG" sz="2800" dirty="0" smtClean="0">
                <a:latin typeface="Constantia" panose="02030602050306030303" pitchFamily="18" charset="0"/>
              </a:rPr>
              <a:t> </a:t>
            </a:r>
            <a:r>
              <a:rPr lang="es-ES" sz="2800" dirty="0" err="1" smtClean="0">
                <a:latin typeface="Constantia" panose="02030602050306030303" pitchFamily="18" charset="0"/>
              </a:rPr>
              <a:t>désirer</a:t>
            </a:r>
            <a:endParaRPr lang="bg-BG" sz="2800" dirty="0" smtClean="0">
              <a:latin typeface="Constantia" panose="02030602050306030303" pitchFamily="18" charset="0"/>
            </a:endParaRP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bg-BG" sz="2800" dirty="0" smtClean="0">
                <a:latin typeface="Constantia" panose="02030602050306030303" pitchFamily="18" charset="0"/>
              </a:rPr>
              <a:t>Немецкий</a:t>
            </a:r>
            <a:r>
              <a:rPr lang="es-ES" sz="2800" dirty="0" smtClean="0">
                <a:latin typeface="Constantia" panose="02030602050306030303" pitchFamily="18" charset="0"/>
              </a:rPr>
              <a:t>: </a:t>
            </a:r>
            <a:r>
              <a:rPr lang="es-ES" sz="2800" dirty="0" err="1" smtClean="0">
                <a:latin typeface="Constantia" panose="02030602050306030303" pitchFamily="18" charset="0"/>
              </a:rPr>
              <a:t>wünschen</a:t>
            </a:r>
            <a:endParaRPr lang="es-ES" sz="2800" dirty="0" smtClean="0">
              <a:latin typeface="Constantia" panose="02030602050306030303" pitchFamily="18" charset="0"/>
            </a:endParaRP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None/>
            </a:pPr>
            <a:endParaRPr lang="ru-RU" sz="2800" dirty="0" smtClean="0">
              <a:latin typeface="Constantia" panose="02030602050306030303" pitchFamily="18" charset="0"/>
            </a:endParaRP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sz="4400" dirty="0" smtClean="0">
                <a:latin typeface="Constantia" panose="02030602050306030303" pitchFamily="18" charset="0"/>
              </a:rPr>
              <a:t>Таблица с</a:t>
            </a:r>
            <a:r>
              <a:rPr lang="ru-RU" sz="4400" dirty="0" smtClean="0">
                <a:latin typeface="Constantia" panose="02030602050306030303" pitchFamily="18" charset="0"/>
              </a:rPr>
              <a:t>пряжения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571480"/>
          <a:ext cx="8229600" cy="61087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наст.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прош.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повелит.</a:t>
                      </a: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Я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dirty="0"/>
                        <a:t>жела́ю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/>
                        <a:t>жела́л</a:t>
                      </a:r>
                      <a:br>
                        <a:rPr lang="vi-VN"/>
                      </a:br>
                      <a:r>
                        <a:rPr lang="vi-VN"/>
                        <a:t>жела́ла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/>
                        <a:t> —</a:t>
                      </a: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Ты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/>
                        <a:t>жела́ешь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/>
                        <a:t>жела́л</a:t>
                      </a:r>
                      <a:br>
                        <a:rPr lang="vi-VN"/>
                      </a:br>
                      <a:r>
                        <a:rPr lang="vi-VN"/>
                        <a:t>жела́ла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/>
                        <a:t>жела́й</a:t>
                      </a: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Он</a:t>
                      </a:r>
                      <a:br>
                        <a:rPr lang="bg-BG" dirty="0">
                          <a:solidFill>
                            <a:srgbClr val="FFC000"/>
                          </a:solidFill>
                        </a:rPr>
                      </a:br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Она</a:t>
                      </a:r>
                      <a:br>
                        <a:rPr lang="bg-BG" dirty="0">
                          <a:solidFill>
                            <a:srgbClr val="FFC000"/>
                          </a:solidFill>
                        </a:rPr>
                      </a:br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Оно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/>
                        <a:t>жела́ет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dirty="0"/>
                        <a:t>жела́л</a:t>
                      </a:r>
                      <a:br>
                        <a:rPr lang="vi-VN" dirty="0"/>
                      </a:br>
                      <a:r>
                        <a:rPr lang="vi-VN" dirty="0"/>
                        <a:t>жела́ла</a:t>
                      </a:r>
                      <a:br>
                        <a:rPr lang="vi-VN" dirty="0"/>
                      </a:br>
                      <a:r>
                        <a:rPr lang="vi-VN" dirty="0"/>
                        <a:t>жела́ло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 —</a:t>
                      </a: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Мы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/>
                        <a:t>жела́ем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/>
                        <a:t>жела́ли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 —</a:t>
                      </a: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Вы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/>
                        <a:t>жела́ете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/>
                        <a:t>жела́ли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/>
                        <a:t>жела́йте</a:t>
                      </a: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Они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/>
                        <a:t>жела́ют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/>
                        <a:t>жела́ли</a:t>
                      </a: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 —</a:t>
                      </a:r>
                    </a:p>
                  </a:txBody>
                  <a:tcPr marL="19050" marR="19050" marT="19050" marB="19050"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Пр. действ. наст.</a:t>
                      </a:r>
                    </a:p>
                  </a:txBody>
                  <a:tcPr marL="19050" marR="19050" marT="19050" marB="1905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vi-VN" dirty="0"/>
                        <a:t>жела́ющий</a:t>
                      </a: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Пр. </a:t>
                      </a:r>
                      <a:r>
                        <a:rPr lang="bg-BG" dirty="0" smtClean="0">
                          <a:solidFill>
                            <a:srgbClr val="FFC000"/>
                          </a:solidFill>
                        </a:rPr>
                        <a:t>действ.</a:t>
                      </a:r>
                      <a:r>
                        <a:rPr lang="bg-BG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bg-BG" dirty="0" smtClean="0">
                          <a:solidFill>
                            <a:srgbClr val="FFC000"/>
                          </a:solidFill>
                        </a:rPr>
                        <a:t>прош</a:t>
                      </a:r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.</a:t>
                      </a:r>
                    </a:p>
                  </a:txBody>
                  <a:tcPr marL="19050" marR="19050" marT="19050" marB="1905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vi-VN" dirty="0"/>
                        <a:t>жела́вший</a:t>
                      </a: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Деепр. наст.</a:t>
                      </a:r>
                    </a:p>
                  </a:txBody>
                  <a:tcPr marL="19050" marR="19050" marT="19050" marB="1905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vi-VN" dirty="0"/>
                        <a:t>жела́я</a:t>
                      </a: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Деепр. прош.</a:t>
                      </a:r>
                    </a:p>
                  </a:txBody>
                  <a:tcPr marL="19050" marR="19050" marT="19050" marB="1905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vi-VN" dirty="0"/>
                        <a:t>жела́в, жела́вши</a:t>
                      </a: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Пр. страд. наст.</a:t>
                      </a:r>
                    </a:p>
                  </a:txBody>
                  <a:tcPr marL="19050" marR="19050" marT="19050" marB="1905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vi-VN" dirty="0"/>
                        <a:t>жела́емый</a:t>
                      </a: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Пр. страд. прош.</a:t>
                      </a:r>
                    </a:p>
                  </a:txBody>
                  <a:tcPr marL="19050" marR="19050" marT="19050" marB="1905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vi-VN" dirty="0"/>
                        <a:t>жела́нный</a:t>
                      </a: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bg-BG" dirty="0">
                          <a:solidFill>
                            <a:srgbClr val="FFC000"/>
                          </a:solidFill>
                        </a:rPr>
                        <a:t>Будущее</a:t>
                      </a:r>
                    </a:p>
                  </a:txBody>
                  <a:tcPr marL="19050" marR="19050" marT="19050" marB="1905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vi-VN" dirty="0"/>
                        <a:t>буду/будешь… жела́ть</a:t>
                      </a:r>
                    </a:p>
                  </a:txBody>
                  <a:tcPr marL="19050" marR="19050" marT="19050" marB="1905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atin typeface="Constantia" panose="02030602050306030303" pitchFamily="18" charset="0"/>
              </a:rPr>
              <a:t>Примеры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«Любить — значит </a:t>
            </a:r>
            <a:r>
              <a:rPr lang="ru-RU" dirty="0" smtClean="0">
                <a:solidFill>
                  <a:srgbClr val="FFC000"/>
                </a:solidFill>
              </a:rPr>
              <a:t>желать</a:t>
            </a:r>
            <a:r>
              <a:rPr lang="ru-RU" dirty="0" smtClean="0"/>
              <a:t> другому того, что считаешь за благо. </a:t>
            </a:r>
            <a:r>
              <a:rPr lang="ru-RU" sz="2000" dirty="0" smtClean="0"/>
              <a:t>[коллективный. Форум: рецензии на фильм «Службный роман» (2006-2010)]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dirty="0" smtClean="0"/>
              <a:t>"</a:t>
            </a:r>
            <a:r>
              <a:rPr lang="ru-RU" i="1" dirty="0" smtClean="0"/>
              <a:t>Было</a:t>
            </a:r>
            <a:r>
              <a:rPr lang="ru-RU" dirty="0" smtClean="0"/>
              <a:t> </a:t>
            </a:r>
            <a:r>
              <a:rPr lang="ru-RU" i="1" dirty="0" smtClean="0"/>
              <a:t>такое</a:t>
            </a:r>
            <a:r>
              <a:rPr lang="ru-RU" dirty="0" smtClean="0"/>
              <a:t> </a:t>
            </a:r>
            <a:r>
              <a:rPr lang="ru-RU" i="1" dirty="0" smtClean="0"/>
              <a:t>время</a:t>
            </a:r>
            <a:r>
              <a:rPr lang="ru-RU" dirty="0" smtClean="0"/>
              <a:t>, </a:t>
            </a:r>
            <a:r>
              <a:rPr lang="ru-RU" i="1" dirty="0" smtClean="0"/>
              <a:t>когда</a:t>
            </a:r>
            <a:r>
              <a:rPr lang="ru-RU" dirty="0" smtClean="0"/>
              <a:t> </a:t>
            </a:r>
            <a:r>
              <a:rPr lang="ru-RU" i="1" dirty="0" smtClean="0"/>
              <a:t>я</a:t>
            </a:r>
            <a:r>
              <a:rPr lang="ru-RU" dirty="0" smtClean="0"/>
              <a:t> </a:t>
            </a:r>
            <a:r>
              <a:rPr lang="ru-RU" i="1" dirty="0" smtClean="0"/>
              <a:t>работала</a:t>
            </a:r>
            <a:r>
              <a:rPr lang="ru-RU" dirty="0" smtClean="0"/>
              <a:t> </a:t>
            </a:r>
            <a:r>
              <a:rPr lang="ru-RU" i="1" dirty="0" smtClean="0"/>
              <a:t>в</a:t>
            </a:r>
            <a:r>
              <a:rPr lang="ru-RU" dirty="0" smtClean="0"/>
              <a:t> </a:t>
            </a:r>
            <a:r>
              <a:rPr lang="ru-RU" i="1" dirty="0" smtClean="0"/>
              <a:t>Институте</a:t>
            </a:r>
            <a:r>
              <a:rPr lang="ru-RU" dirty="0" smtClean="0"/>
              <a:t> </a:t>
            </a:r>
            <a:r>
              <a:rPr lang="ru-RU" i="1" dirty="0" smtClean="0"/>
              <a:t>X</a:t>
            </a:r>
            <a:r>
              <a:rPr lang="ru-RU" dirty="0" smtClean="0"/>
              <a:t>. </a:t>
            </a:r>
            <a:r>
              <a:rPr lang="ru-RU" i="1" dirty="0" smtClean="0"/>
              <a:t>И</a:t>
            </a:r>
            <a:r>
              <a:rPr lang="ru-RU" dirty="0" smtClean="0"/>
              <a:t>, </a:t>
            </a:r>
            <a:r>
              <a:rPr lang="ru-RU" i="1" dirty="0" smtClean="0"/>
              <a:t>естественно</a:t>
            </a:r>
            <a:r>
              <a:rPr lang="ru-RU" dirty="0" smtClean="0"/>
              <a:t>, </a:t>
            </a:r>
            <a:r>
              <a:rPr lang="ru-RU" i="1" dirty="0" smtClean="0"/>
              <a:t>моя</a:t>
            </a:r>
            <a:r>
              <a:rPr lang="ru-RU" dirty="0" smtClean="0"/>
              <a:t> </a:t>
            </a:r>
            <a:r>
              <a:rPr lang="ru-RU" i="1" dirty="0" smtClean="0"/>
              <a:t>зарплата</a:t>
            </a:r>
            <a:r>
              <a:rPr lang="ru-RU" dirty="0" smtClean="0"/>
              <a:t> </a:t>
            </a:r>
            <a:r>
              <a:rPr lang="ru-RU" i="1" dirty="0" smtClean="0"/>
              <a:t>оставляла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C000"/>
                </a:solidFill>
              </a:rPr>
              <a:t>желать</a:t>
            </a:r>
            <a:r>
              <a:rPr lang="ru-RU" dirty="0" smtClean="0"/>
              <a:t> </a:t>
            </a:r>
            <a:r>
              <a:rPr lang="ru-RU" i="1" dirty="0" smtClean="0"/>
              <a:t>лучшего</a:t>
            </a:r>
            <a:r>
              <a:rPr lang="ru-RU" dirty="0" smtClean="0"/>
              <a:t>. </a:t>
            </a:r>
            <a:r>
              <a:rPr lang="ru-RU" sz="2000" dirty="0" smtClean="0"/>
              <a:t>[Лариса Шпаковская. Старые вещи. Ценность: между государством и обществом (2004) // «Неприкосновенный запас», 2004.01.15]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132</TotalTime>
  <Words>439</Words>
  <PresentationFormat>Presentación en pantalla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Vértice</vt:lpstr>
      <vt:lpstr>гЛАГОЛь </vt:lpstr>
      <vt:lpstr> Семантические свойства </vt:lpstr>
      <vt:lpstr>Diapositiva 3</vt:lpstr>
      <vt:lpstr>Морфологические и синтаксические свойства </vt:lpstr>
      <vt:lpstr>Морфологические и синтаксические свойства</vt:lpstr>
      <vt:lpstr>Морфологические и синтаксические свойства</vt:lpstr>
      <vt:lpstr>Diapositiva 7</vt:lpstr>
      <vt:lpstr>Таблица спряжения </vt:lpstr>
      <vt:lpstr>Примеры</vt:lpstr>
      <vt:lpstr>Примеры</vt:lpstr>
      <vt:lpstr>Задания</vt:lpstr>
      <vt:lpstr>Спасибо вам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гЛАГОЛь </dc:title>
  <dc:creator>Martina</dc:creator>
  <cp:lastModifiedBy>Pc</cp:lastModifiedBy>
  <cp:revision>15</cp:revision>
  <dcterms:created xsi:type="dcterms:W3CDTF">2017-04-05T23:54:46Z</dcterms:created>
  <dcterms:modified xsi:type="dcterms:W3CDTF">2017-05-31T13:08:42Z</dcterms:modified>
</cp:coreProperties>
</file>